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324" r:id="rId9"/>
    <p:sldId id="264" r:id="rId10"/>
    <p:sldId id="268" r:id="rId11"/>
    <p:sldId id="267" r:id="rId12"/>
    <p:sldId id="269" r:id="rId13"/>
    <p:sldId id="326" r:id="rId14"/>
    <p:sldId id="270" r:id="rId15"/>
    <p:sldId id="275" r:id="rId16"/>
    <p:sldId id="276" r:id="rId17"/>
    <p:sldId id="285" r:id="rId18"/>
    <p:sldId id="283" r:id="rId19"/>
    <p:sldId id="284" r:id="rId20"/>
    <p:sldId id="280" r:id="rId21"/>
    <p:sldId id="281" r:id="rId22"/>
    <p:sldId id="282" r:id="rId23"/>
    <p:sldId id="287" r:id="rId24"/>
    <p:sldId id="289" r:id="rId25"/>
    <p:sldId id="290" r:id="rId26"/>
    <p:sldId id="291" r:id="rId27"/>
    <p:sldId id="292" r:id="rId28"/>
    <p:sldId id="286" r:id="rId29"/>
    <p:sldId id="293" r:id="rId30"/>
    <p:sldId id="294" r:id="rId31"/>
    <p:sldId id="325" r:id="rId32"/>
    <p:sldId id="295" r:id="rId33"/>
    <p:sldId id="297" r:id="rId34"/>
    <p:sldId id="298" r:id="rId35"/>
    <p:sldId id="299" r:id="rId36"/>
    <p:sldId id="310" r:id="rId37"/>
    <p:sldId id="319" r:id="rId38"/>
    <p:sldId id="320" r:id="rId39"/>
    <p:sldId id="321" r:id="rId40"/>
    <p:sldId id="322" r:id="rId41"/>
    <p:sldId id="271" r:id="rId42"/>
    <p:sldId id="327" r:id="rId43"/>
    <p:sldId id="272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13" r:id="rId55"/>
    <p:sldId id="314" r:id="rId56"/>
    <p:sldId id="273" r:id="rId57"/>
    <p:sldId id="274" r:id="rId58"/>
    <p:sldId id="328" r:id="rId59"/>
    <p:sldId id="312" r:id="rId60"/>
    <p:sldId id="317" r:id="rId61"/>
    <p:sldId id="318" r:id="rId62"/>
    <p:sldId id="315" r:id="rId63"/>
    <p:sldId id="316" r:id="rId64"/>
    <p:sldId id="259" r:id="rId65"/>
    <p:sldId id="266" r:id="rId6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7.xml"/><Relationship Id="rId7" Type="http://schemas.openxmlformats.org/officeDocument/2006/relationships/image" Target="../media/image20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5" Type="http://schemas.openxmlformats.org/officeDocument/2006/relationships/slide" Target="slide56.xml"/><Relationship Id="rId4" Type="http://schemas.openxmlformats.org/officeDocument/2006/relationships/slide" Target="slide42.xml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es/s/fotos/supermercado" TargetMode="External"/><Relationship Id="rId2" Type="http://schemas.openxmlformats.org/officeDocument/2006/relationships/hyperlink" Target="https://www.tier1.es/es/web/gu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Archivo:TurtleBot_2.png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190240" y="791170"/>
            <a:ext cx="11546954" cy="5421805"/>
            <a:chOff x="-134914" y="729335"/>
            <a:chExt cx="11546954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134914" y="729335"/>
              <a:ext cx="11546954" cy="5421805"/>
              <a:chOff x="-778633" y="260987"/>
              <a:chExt cx="6515722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78633" y="260987"/>
                <a:ext cx="6515722" cy="3825238"/>
                <a:chOff x="-778633" y="-177163"/>
                <a:chExt cx="6515722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56372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5" y="2990850"/>
                  <a:ext cx="1415916" cy="657225"/>
                  <a:chOff x="0" y="0"/>
                  <a:chExt cx="1415916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216" y="207797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78633" y="3123328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  <p:pic>
        <p:nvPicPr>
          <p:cNvPr id="44" name="Imagen 43" descr="Texto, Carta&#10;&#10;Descripción generada automáticamente">
            <a:extLst>
              <a:ext uri="{FF2B5EF4-FFF2-40B4-BE49-F238E27FC236}">
                <a16:creationId xmlns:a16="http://schemas.microsoft.com/office/drawing/2014/main" id="{C8C4F8AF-2D7A-B0FC-B527-684DCA78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372" y="5128412"/>
            <a:ext cx="1624456" cy="12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1</a:t>
            </a: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8435503-AA8B-1A2F-D0B9-C2B81E248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" y="1665000"/>
            <a:ext cx="4703999" cy="3528000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33C9B25-90D4-6DBC-23D3-F47D1D9C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1" y="1665000"/>
            <a:ext cx="4703999" cy="35280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079178-9268-3D95-B793-65626421F8F3}"/>
              </a:ext>
            </a:extLst>
          </p:cNvPr>
          <p:cNvSpPr/>
          <p:nvPr/>
        </p:nvSpPr>
        <p:spPr>
          <a:xfrm>
            <a:off x="6925351" y="1665000"/>
            <a:ext cx="4703999" cy="333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691AB2-D2A8-6FBA-ABEB-A3C7EEDBF120}"/>
              </a:ext>
            </a:extLst>
          </p:cNvPr>
          <p:cNvSpPr/>
          <p:nvPr/>
        </p:nvSpPr>
        <p:spPr>
          <a:xfrm>
            <a:off x="6925351" y="2168578"/>
            <a:ext cx="4703999" cy="84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E149091-3C21-BC64-72EA-E13FA53B9BBA}"/>
              </a:ext>
            </a:extLst>
          </p:cNvPr>
          <p:cNvSpPr/>
          <p:nvPr/>
        </p:nvSpPr>
        <p:spPr>
          <a:xfrm>
            <a:off x="6925351" y="3185847"/>
            <a:ext cx="4703999" cy="894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D83C47-0667-3EE2-07A0-5AF4F1174033}"/>
              </a:ext>
            </a:extLst>
          </p:cNvPr>
          <p:cNvSpPr/>
          <p:nvPr/>
        </p:nvSpPr>
        <p:spPr>
          <a:xfrm>
            <a:off x="6925351" y="4225977"/>
            <a:ext cx="4703999" cy="588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FF7AD78-9D44-0E2F-B509-1554645CFA17}"/>
              </a:ext>
            </a:extLst>
          </p:cNvPr>
          <p:cNvSpPr/>
          <p:nvPr/>
        </p:nvSpPr>
        <p:spPr>
          <a:xfrm>
            <a:off x="6925350" y="4984139"/>
            <a:ext cx="4703999" cy="208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76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-1028" y="1113558"/>
              <a:ext cx="1505978" cy="5068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10631" cy="3169241"/>
            <a:chOff x="3784005" y="3613667"/>
            <a:chExt cx="6310631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25060" cy="1470824"/>
              <a:chOff x="9435228" y="3769113"/>
              <a:chExt cx="1625060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25060" cy="1470824"/>
              <a:chOff x="9435228" y="3769113"/>
              <a:chExt cx="1625060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25060" cy="1470824"/>
              <a:chOff x="9435228" y="3769113"/>
              <a:chExt cx="1625060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3D4876-10B9-450B-6BBA-82E2C750D24B}"/>
              </a:ext>
            </a:extLst>
          </p:cNvPr>
          <p:cNvSpPr txBox="1"/>
          <p:nvPr/>
        </p:nvSpPr>
        <p:spPr>
          <a:xfrm>
            <a:off x="1793765" y="276516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37B4FB-B42B-377C-8A0D-9253A0C76570}"/>
              </a:ext>
            </a:extLst>
          </p:cNvPr>
          <p:cNvSpPr txBox="1"/>
          <p:nvPr/>
        </p:nvSpPr>
        <p:spPr>
          <a:xfrm>
            <a:off x="1537567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[2]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CA17B6-737F-6402-96B3-6165BB1361A1}"/>
              </a:ext>
            </a:extLst>
          </p:cNvPr>
          <p:cNvSpPr txBox="1"/>
          <p:nvPr/>
        </p:nvSpPr>
        <p:spPr>
          <a:xfrm>
            <a:off x="1863946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b="0" dirty="0"/>
              </a:p>
              <a:p>
                <a:pPr algn="ctr"/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separacion (3 bandas) = 150</a:t>
                </a: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blipFill>
                <a:blip r:embed="rId4"/>
                <a:stretch>
                  <a:fillRect l="-181" r="-272" b="-215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7544F2C-08F7-B45E-80EE-8C6F1ACD589C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2C2CB5-D7B6-1D61-B7B8-36FFF4942BBA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C6081E-86FD-7986-47BE-4B02775C270D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70908" y="443168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288854"/>
            <a:ext cx="7852426" cy="2063426"/>
            <a:chOff x="4701619" y="1043641"/>
            <a:chExt cx="7852426" cy="2063426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371163" y="1043641"/>
              <a:ext cx="3368287" cy="1541912"/>
              <a:chOff x="5754218" y="2155589"/>
              <a:chExt cx="3368287" cy="1541912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754218" y="2155589"/>
                <a:ext cx="3368287" cy="1541912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096441" y="2574743"/>
                <a:ext cx="2731002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separacion2 ? 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ó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separacion3 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  <a:endCxn id="44" idx="0"/>
            </p:cNvCxnSpPr>
            <p:nvPr/>
          </p:nvCxnSpPr>
          <p:spPr>
            <a:xfrm rot="10800000" flipV="1">
              <a:off x="5849957" y="1814597"/>
              <a:ext cx="521206" cy="92313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97035A-EDEB-F819-46A2-55C2DB0A1BF5}"/>
              </a:ext>
            </a:extLst>
          </p:cNvPr>
          <p:cNvSpPr txBox="1"/>
          <p:nvPr/>
        </p:nvSpPr>
        <p:spPr>
          <a:xfrm>
            <a:off x="6196838" y="464198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331520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(I)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62930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13"/>
            <a:ext cx="10515600" cy="1185793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(II):</a:t>
            </a:r>
            <a:br>
              <a:rPr lang="es-ES" sz="3600" dirty="0"/>
            </a:br>
            <a:r>
              <a:rPr lang="es-ES" sz="3600" dirty="0"/>
              <a:t>¿por qué eliminamos la banda de abajo?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D47AF6E4-5F93-6872-EFFF-9215105D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68" y="1915091"/>
            <a:ext cx="5042353" cy="3781540"/>
          </a:xfrm>
          <a:prstGeom prst="rect">
            <a:avLst/>
          </a:prstGeom>
        </p:spPr>
      </p:pic>
      <p:pic>
        <p:nvPicPr>
          <p:cNvPr id="15" name="Imagen 14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FA05666B-AD49-9EB7-06C0-8D8F125E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1915091"/>
            <a:ext cx="5042053" cy="3781540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E11F864-7755-7A35-066C-FC2EB405FD30}"/>
              </a:ext>
            </a:extLst>
          </p:cNvPr>
          <p:cNvCxnSpPr>
            <a:cxnSpLocks/>
          </p:cNvCxnSpPr>
          <p:nvPr/>
        </p:nvCxnSpPr>
        <p:spPr>
          <a:xfrm flipV="1">
            <a:off x="628879" y="2875402"/>
            <a:ext cx="5042053" cy="110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0E593BC-B5A0-539E-C3C5-FDE7381B8D0E}"/>
              </a:ext>
            </a:extLst>
          </p:cNvPr>
          <p:cNvCxnSpPr>
            <a:cxnSpLocks/>
          </p:cNvCxnSpPr>
          <p:nvPr/>
        </p:nvCxnSpPr>
        <p:spPr>
          <a:xfrm>
            <a:off x="628878" y="4129488"/>
            <a:ext cx="5042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DEF1EB0-5F60-094B-9ACD-85D4DE6B274C}"/>
              </a:ext>
            </a:extLst>
          </p:cNvPr>
          <p:cNvCxnSpPr>
            <a:cxnSpLocks/>
          </p:cNvCxnSpPr>
          <p:nvPr/>
        </p:nvCxnSpPr>
        <p:spPr>
          <a:xfrm>
            <a:off x="6521068" y="2930486"/>
            <a:ext cx="50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744B995-375E-946C-BDF8-9F9847C9D15C}"/>
              </a:ext>
            </a:extLst>
          </p:cNvPr>
          <p:cNvCxnSpPr>
            <a:cxnSpLocks/>
          </p:cNvCxnSpPr>
          <p:nvPr/>
        </p:nvCxnSpPr>
        <p:spPr>
          <a:xfrm>
            <a:off x="6520768" y="4283724"/>
            <a:ext cx="50420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01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60769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6928" y="5429354"/>
            <a:ext cx="5598141" cy="1038700"/>
            <a:chOff x="2825122" y="5048930"/>
            <a:chExt cx="5598141" cy="103870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25122" y="5418262"/>
              <a:ext cx="5598141" cy="669368"/>
              <a:chOff x="2825122" y="5418262"/>
              <a:chExt cx="5598141" cy="6693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25122" y="5418262"/>
                <a:ext cx="5598141" cy="6693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4925"/>
              </p:ext>
            </p:extLst>
          </p:nvPr>
        </p:nvGraphicFramePr>
        <p:xfrm>
          <a:off x="8204105" y="2264742"/>
          <a:ext cx="3176319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1">
                  <a:extLst>
                    <a:ext uri="{9D8B030D-6E8A-4147-A177-3AD203B41FA5}">
                      <a16:colId xmlns:a16="http://schemas.microsoft.com/office/drawing/2014/main" val="3407852230"/>
                    </a:ext>
                  </a:extLst>
                </a:gridCol>
                <a:gridCol w="1905918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380978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094678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62710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598924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7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4E13C875-9DBD-579D-8DF7-826EEAB5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27839" r="57448" b="58555"/>
          <a:stretch/>
        </p:blipFill>
        <p:spPr>
          <a:xfrm>
            <a:off x="4194809" y="2583180"/>
            <a:ext cx="1417321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0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D77F7F6B-2033-8EC4-7806-C3BFFF5CD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6" t="27839" r="34399" b="58086"/>
          <a:stretch/>
        </p:blipFill>
        <p:spPr>
          <a:xfrm>
            <a:off x="5600699" y="2583180"/>
            <a:ext cx="150876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98094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8C5AE7FE-1134-96D1-D955-E9B2FE2BC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1" t="27838" r="13814" b="58790"/>
          <a:stretch/>
        </p:blipFill>
        <p:spPr>
          <a:xfrm>
            <a:off x="7052309" y="2583180"/>
            <a:ext cx="1394461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0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13152" y="30596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3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FC0887BF-5DB2-EE0B-79E9-FF8DD13B5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0" y="1665000"/>
            <a:ext cx="4703998" cy="3527998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5C9646-1062-B7D9-8342-1EE52332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2" y="1665000"/>
            <a:ext cx="4703998" cy="352799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4717589-A313-5769-CC24-997831F35473}"/>
              </a:ext>
            </a:extLst>
          </p:cNvPr>
          <p:cNvSpPr/>
          <p:nvPr/>
        </p:nvSpPr>
        <p:spPr>
          <a:xfrm>
            <a:off x="7956579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C06D2D-A3B7-E647-7E5E-1DB4B9FA4A21}"/>
              </a:ext>
            </a:extLst>
          </p:cNvPr>
          <p:cNvSpPr/>
          <p:nvPr/>
        </p:nvSpPr>
        <p:spPr>
          <a:xfrm>
            <a:off x="9503691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059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37393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4980103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214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7040124" y="1445832"/>
            <a:ext cx="36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D5F0DAD4-5A65-0930-F270-966DB0F58C11}"/>
              </a:ext>
            </a:extLst>
          </p:cNvPr>
          <p:cNvSpPr txBox="1"/>
          <p:nvPr/>
        </p:nvSpPr>
        <p:spPr>
          <a:xfrm>
            <a:off x="1510964" y="4795735"/>
            <a:ext cx="20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Banda identificada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3FA838-8694-9EC2-BDDC-E25038DB6C18}"/>
              </a:ext>
            </a:extLst>
          </p:cNvPr>
          <p:cNvSpPr txBox="1"/>
          <p:nvPr/>
        </p:nvSpPr>
        <p:spPr>
          <a:xfrm>
            <a:off x="8336770" y="4795735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19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599275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599275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ó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255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2BACAFCB-4996-DDCE-6945-ADDA080F97A3}"/>
              </a:ext>
            </a:extLst>
          </p:cNvPr>
          <p:cNvSpPr txBox="1"/>
          <p:nvPr/>
        </p:nvSpPr>
        <p:spPr>
          <a:xfrm>
            <a:off x="8286315" y="5564939"/>
            <a:ext cx="16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binaria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A9EBC-B83E-57EE-E11E-4292B1DEDBD2}"/>
              </a:ext>
            </a:extLst>
          </p:cNvPr>
          <p:cNvSpPr txBox="1"/>
          <p:nvPr/>
        </p:nvSpPr>
        <p:spPr>
          <a:xfrm>
            <a:off x="1769311" y="5564939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39" y="1094477"/>
            <a:ext cx="69446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 posición no está definida aún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7" y="1814056"/>
            <a:ext cx="3263649" cy="3089242"/>
            <a:chOff x="6770400" y="2233483"/>
            <a:chExt cx="3263649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400" y="2597618"/>
              <a:ext cx="3263649" cy="2725107"/>
              <a:chOff x="-1" y="270189"/>
              <a:chExt cx="2151178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1" y="400361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1" y="928824"/>
                <a:ext cx="2151178" cy="2189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1" y="1660675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9B359D0-813D-1997-B6B6-9A2114BE2D09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41" name="Imagen 4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0CA538C5-693D-B55A-36F0-16FC1E73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172F7DCC-93F5-A300-DA53-625B74768D4F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A6B0DBB-A6AD-02DF-8CC2-DEFBE85937E5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600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40" y="1094477"/>
            <a:ext cx="6636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las bandas están ya definidas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3" y="1814056"/>
            <a:ext cx="3263651" cy="3089242"/>
            <a:chOff x="6770396" y="2233483"/>
            <a:chExt cx="3263651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396" y="2597618"/>
              <a:ext cx="3263651" cy="2725107"/>
              <a:chOff x="-3" y="270189"/>
              <a:chExt cx="2151179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3" y="388286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3" y="1066838"/>
                <a:ext cx="2151178" cy="21894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2" y="1614859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pic>
          <p:nvPicPr>
            <p:cNvPr id="41" name="Imagen 40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0CA538C5-693D-B55A-36F0-16FC1E7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303" y="2141832"/>
              <a:ext cx="3862232" cy="3487787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Botón de acción: Volver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922763-7145-345C-99DE-EB9712733F36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503E56-04E9-25B1-484C-031B30D65238}"/>
              </a:ext>
            </a:extLst>
          </p:cNvPr>
          <p:cNvCxnSpPr>
            <a:cxnSpLocks/>
          </p:cNvCxnSpPr>
          <p:nvPr/>
        </p:nvCxnSpPr>
        <p:spPr>
          <a:xfrm flipH="1" flipV="1">
            <a:off x="401335" y="264136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4B0C7-CF0C-5FE6-A0FC-7F813413207F}"/>
              </a:ext>
            </a:extLst>
          </p:cNvPr>
          <p:cNvCxnSpPr>
            <a:cxnSpLocks/>
          </p:cNvCxnSpPr>
          <p:nvPr/>
        </p:nvCxnSpPr>
        <p:spPr>
          <a:xfrm flipH="1" flipV="1">
            <a:off x="401334" y="441575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4B2F9-A59C-AC71-4B82-08BAF44C6B69}"/>
              </a:ext>
            </a:extLst>
          </p:cNvPr>
          <p:cNvSpPr/>
          <p:nvPr/>
        </p:nvSpPr>
        <p:spPr>
          <a:xfrm>
            <a:off x="8527014" y="2365631"/>
            <a:ext cx="3263650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8DB7062-B035-F61E-53E8-A442485847B6}"/>
              </a:ext>
            </a:extLst>
          </p:cNvPr>
          <p:cNvSpPr/>
          <p:nvPr/>
        </p:nvSpPr>
        <p:spPr>
          <a:xfrm>
            <a:off x="401331" y="3287330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BAAFE11-830C-B5AE-DB6C-89F70D805BBA}"/>
              </a:ext>
            </a:extLst>
          </p:cNvPr>
          <p:cNvSpPr/>
          <p:nvPr/>
        </p:nvSpPr>
        <p:spPr>
          <a:xfrm>
            <a:off x="8527015" y="4453420"/>
            <a:ext cx="3263649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74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336598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4BB7F9-9830-8A25-5B5E-727C20C36DC7}"/>
              </a:ext>
            </a:extLst>
          </p:cNvPr>
          <p:cNvCxnSpPr/>
          <p:nvPr/>
        </p:nvCxnSpPr>
        <p:spPr>
          <a:xfrm>
            <a:off x="5667737" y="3434506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742D01B-0B83-0B5C-C4B1-BBD512F61C96}"/>
              </a:ext>
            </a:extLst>
          </p:cNvPr>
          <p:cNvSpPr txBox="1"/>
          <p:nvPr/>
        </p:nvSpPr>
        <p:spPr>
          <a:xfrm>
            <a:off x="5682630" y="302871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3003435-6FC3-9FC4-8724-AE6DE3AD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6" y="1560600"/>
            <a:ext cx="4982400" cy="3736800"/>
          </a:xfrm>
          <a:prstGeom prst="rect">
            <a:avLst/>
          </a:prstGeom>
        </p:spPr>
      </p:pic>
      <p:pic>
        <p:nvPicPr>
          <p:cNvPr id="12" name="Imagen 11" descr="Texto, Carta&#10;&#10;Descripción generada automáticamente">
            <a:extLst>
              <a:ext uri="{FF2B5EF4-FFF2-40B4-BE49-F238E27FC236}">
                <a16:creationId xmlns:a16="http://schemas.microsoft.com/office/drawing/2014/main" id="{334A28C8-D729-B8FD-DC08-CCB1C1BF1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97" y="1566106"/>
            <a:ext cx="4982400" cy="37368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EAAF2A7-85C3-C380-3E21-D14B719F9D0E}"/>
              </a:ext>
            </a:extLst>
          </p:cNvPr>
          <p:cNvSpPr/>
          <p:nvPr/>
        </p:nvSpPr>
        <p:spPr>
          <a:xfrm>
            <a:off x="3955055" y="3139807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DEC011-985B-A148-EBB4-37DBDA9F7008}"/>
              </a:ext>
            </a:extLst>
          </p:cNvPr>
          <p:cNvSpPr/>
          <p:nvPr/>
        </p:nvSpPr>
        <p:spPr>
          <a:xfrm>
            <a:off x="1569729" y="3128789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456852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 (I)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8CC044-7489-9947-915D-43D932462CB9}"/>
              </a:ext>
            </a:extLst>
          </p:cNvPr>
          <p:cNvSpPr/>
          <p:nvPr/>
        </p:nvSpPr>
        <p:spPr>
          <a:xfrm>
            <a:off x="6048265" y="2940173"/>
            <a:ext cx="1620157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Detector de código de barras de OpenCV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DCDA4C-D8B0-49A3-FC12-54D11FBB3A40}"/>
              </a:ext>
            </a:extLst>
          </p:cNvPr>
          <p:cNvCxnSpPr>
            <a:cxnSpLocks/>
          </p:cNvCxnSpPr>
          <p:nvPr/>
        </p:nvCxnSpPr>
        <p:spPr>
          <a:xfrm>
            <a:off x="5484994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95A35A-14B5-5CF6-817C-1F8B1A05B194}"/>
              </a:ext>
            </a:extLst>
          </p:cNvPr>
          <p:cNvCxnSpPr>
            <a:cxnSpLocks/>
          </p:cNvCxnSpPr>
          <p:nvPr/>
        </p:nvCxnSpPr>
        <p:spPr>
          <a:xfrm>
            <a:off x="7761732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0BD42EA4-C5FF-59C6-E2B7-C0942FF5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7" y="1826783"/>
            <a:ext cx="4241403" cy="3181052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E6766B1-782A-EFA8-EBB4-66F3EECF9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37" y="2656845"/>
            <a:ext cx="239110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285742"/>
            <a:ext cx="11831444" cy="1052457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Algoritmo de decodificación (II): asignación de las coordenadas (x, y ,z) del producto en el mapa previamente calculado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1BC3465-A41E-5389-D8D5-E31CD157CDA7}"/>
              </a:ext>
            </a:extLst>
          </p:cNvPr>
          <p:cNvGrpSpPr/>
          <p:nvPr/>
        </p:nvGrpSpPr>
        <p:grpSpPr>
          <a:xfrm>
            <a:off x="2791141" y="1985028"/>
            <a:ext cx="6622551" cy="3611542"/>
            <a:chOff x="571500" y="68878"/>
            <a:chExt cx="4914899" cy="1936325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EF552D8-3127-4172-14E8-942AD400AFE5}"/>
                </a:ext>
              </a:extLst>
            </p:cNvPr>
            <p:cNvCxnSpPr/>
            <p:nvPr/>
          </p:nvCxnSpPr>
          <p:spPr>
            <a:xfrm>
              <a:off x="571500" y="714375"/>
              <a:ext cx="4019550" cy="0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AF59DADA-F886-9059-D0B4-D2DEEFC57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99" y="614362"/>
              <a:ext cx="838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Estantería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680F61B-F34B-29B5-4020-3BE5BB9B4628}"/>
                </a:ext>
              </a:extLst>
            </p:cNvPr>
            <p:cNvGrpSpPr/>
            <p:nvPr/>
          </p:nvGrpSpPr>
          <p:grpSpPr>
            <a:xfrm>
              <a:off x="733425" y="790575"/>
              <a:ext cx="1650091" cy="1214628"/>
              <a:chOff x="-189203" y="-190500"/>
              <a:chExt cx="1650091" cy="1214628"/>
            </a:xfrm>
          </p:grpSpPr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577B9A3F-57B5-AA21-F07A-77F6368A9BF5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4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 dirty="0"/>
              </a:p>
            </p:txBody>
          </p:sp>
          <p:sp>
            <p:nvSpPr>
              <p:cNvPr id="46" name="Cuadro de texto 2">
                <a:extLst>
                  <a:ext uri="{FF2B5EF4-FFF2-40B4-BE49-F238E27FC236}">
                    <a16:creationId xmlns:a16="http://schemas.microsoft.com/office/drawing/2014/main" id="{E99CC8F5-6342-C396-EE52-9258445D31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77" y="747903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60EDEFCC-3028-7BD6-FABA-D0A02E3C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FC377D6B-BF80-0EE8-4AE4-CAFE3CBB0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F0D624F2-01B7-8833-B453-7342ACEAD9AF}"/>
                </a:ext>
              </a:extLst>
            </p:cNvPr>
            <p:cNvGrpSpPr/>
            <p:nvPr/>
          </p:nvGrpSpPr>
          <p:grpSpPr>
            <a:xfrm>
              <a:off x="923925" y="72207"/>
              <a:ext cx="1343025" cy="718368"/>
              <a:chOff x="0" y="72207"/>
              <a:chExt cx="1343025" cy="718368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5709319-0F08-6299-6AA6-791BD8AF79F9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3CD2A37F-2947-1DEF-E5C8-57B1212AB6FF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F7D3F824-126D-665D-A15E-E3ED5A7C373D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1" name="Cuadro de texto 2">
                <a:extLst>
                  <a:ext uri="{FF2B5EF4-FFF2-40B4-BE49-F238E27FC236}">
                    <a16:creationId xmlns:a16="http://schemas.microsoft.com/office/drawing/2014/main" id="{BB606CCC-CC3D-EEFB-6787-852D84055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5" y="72207"/>
                <a:ext cx="13144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1</a:t>
                </a:r>
              </a:p>
            </p:txBody>
          </p: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9DE4B1F0-3A6E-2812-14A4-82E241E80DAF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de flecha 42">
                <a:extLst>
                  <a:ext uri="{FF2B5EF4-FFF2-40B4-BE49-F238E27FC236}">
                    <a16:creationId xmlns:a16="http://schemas.microsoft.com/office/drawing/2014/main" id="{8CCA87F4-2F68-BD6D-844D-274488324E05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de flecha 43">
                <a:extLst>
                  <a:ext uri="{FF2B5EF4-FFF2-40B4-BE49-F238E27FC236}">
                    <a16:creationId xmlns:a16="http://schemas.microsoft.com/office/drawing/2014/main" id="{E459390F-5F35-C2AE-AE77-61B85D85809E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6DC9A01-9E6B-65E5-EE8D-23F8C20A9EAB}"/>
                </a:ext>
              </a:extLst>
            </p:cNvPr>
            <p:cNvSpPr/>
            <p:nvPr/>
          </p:nvSpPr>
          <p:spPr>
            <a:xfrm>
              <a:off x="1438275" y="1504950"/>
              <a:ext cx="200025" cy="142875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9424AE1-D726-909F-AA51-F6465CFF93F4}"/>
                </a:ext>
              </a:extLst>
            </p:cNvPr>
            <p:cNvGrpSpPr/>
            <p:nvPr/>
          </p:nvGrpSpPr>
          <p:grpSpPr>
            <a:xfrm>
              <a:off x="4191000" y="1142999"/>
              <a:ext cx="1143000" cy="649988"/>
              <a:chOff x="-228600" y="47624"/>
              <a:chExt cx="1143000" cy="649988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E1FEB1EA-782D-BD75-0A7B-37FB1364F5CD}"/>
                  </a:ext>
                </a:extLst>
              </p:cNvPr>
              <p:cNvGrpSpPr/>
              <p:nvPr/>
            </p:nvGrpSpPr>
            <p:grpSpPr>
              <a:xfrm>
                <a:off x="-228600" y="47624"/>
                <a:ext cx="1143000" cy="288038"/>
                <a:chOff x="-228600" y="47624"/>
                <a:chExt cx="1143000" cy="288038"/>
              </a:xfrm>
            </p:grpSpPr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3CF4A720-B506-743E-AC7A-1A9EEDDE2608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7" name="Cuadro de texto 2">
                  <a:extLst>
                    <a:ext uri="{FF2B5EF4-FFF2-40B4-BE49-F238E27FC236}">
                      <a16:creationId xmlns:a16="http://schemas.microsoft.com/office/drawing/2014/main" id="{26AA8D78-ED23-E5CC-91A0-3E97CF13C0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1</a:t>
                  </a: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E5336324-5BD6-CD2E-2B1F-F41C49A7B736}"/>
                  </a:ext>
                </a:extLst>
              </p:cNvPr>
              <p:cNvGrpSpPr/>
              <p:nvPr/>
            </p:nvGrpSpPr>
            <p:grpSpPr>
              <a:xfrm>
                <a:off x="-228600" y="409574"/>
                <a:ext cx="1143000" cy="288038"/>
                <a:chOff x="-228600" y="47624"/>
                <a:chExt cx="1143000" cy="288038"/>
              </a:xfrm>
            </p:grpSpPr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E4713DB3-1DF5-7C47-04CE-9106EF91089B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5" name="Cuadro de texto 2">
                  <a:extLst>
                    <a:ext uri="{FF2B5EF4-FFF2-40B4-BE49-F238E27FC236}">
                      <a16:creationId xmlns:a16="http://schemas.microsoft.com/office/drawing/2014/main" id="{003FBE53-CB09-2ADF-EAD9-C2C8B598FD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2</a:t>
                  </a:r>
                </a:p>
              </p:txBody>
            </p:sp>
          </p:grpSp>
        </p:grpSp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B9C60B28-E96D-53AD-E9D3-D606CAD731CE}"/>
                </a:ext>
              </a:extLst>
            </p:cNvPr>
            <p:cNvSpPr/>
            <p:nvPr/>
          </p:nvSpPr>
          <p:spPr>
            <a:xfrm>
              <a:off x="1857375" y="1504950"/>
              <a:ext cx="990600" cy="14859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96CAFD22-40C5-68F0-963F-6F68B652A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1621539"/>
              <a:ext cx="1143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Avanza el robot</a:t>
              </a: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B78F0C3-0096-29E0-C3F0-6764BD0791E1}"/>
                </a:ext>
              </a:extLst>
            </p:cNvPr>
            <p:cNvGrpSpPr/>
            <p:nvPr/>
          </p:nvGrpSpPr>
          <p:grpSpPr>
            <a:xfrm>
              <a:off x="2381250" y="790575"/>
              <a:ext cx="1649729" cy="1214444"/>
              <a:chOff x="-189203" y="-190500"/>
              <a:chExt cx="1650091" cy="1214632"/>
            </a:xfrm>
          </p:grpSpPr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64E11162-B310-50D8-D9CF-8D567B55325A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9" name="Cuadro de texto 2">
                <a:extLst>
                  <a:ext uri="{FF2B5EF4-FFF2-40B4-BE49-F238E27FC236}">
                    <a16:creationId xmlns:a16="http://schemas.microsoft.com/office/drawing/2014/main" id="{24B942AE-DD88-8DC4-B489-7D7B75AF7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81" y="747907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B17C28CD-1B85-FE81-3932-648231113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BE435C0E-3B7A-0EA1-2A06-969C8E686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EFEC93F9-3462-50BE-B07C-6784BCF3C3E3}"/>
                </a:ext>
              </a:extLst>
            </p:cNvPr>
            <p:cNvGrpSpPr/>
            <p:nvPr/>
          </p:nvGrpSpPr>
          <p:grpSpPr>
            <a:xfrm>
              <a:off x="2600325" y="68878"/>
              <a:ext cx="1432957" cy="721697"/>
              <a:chOff x="0" y="68878"/>
              <a:chExt cx="1432957" cy="721697"/>
            </a:xfrm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4B9D3BF-E70D-F74A-5DD1-133A5487BB5F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71B40655-FBA5-581A-4251-AAC6D6EB9C09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5857C0D3-90D0-05B7-BAB0-471C60D95E65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4" name="Cuadro de texto 2">
                <a:extLst>
                  <a:ext uri="{FF2B5EF4-FFF2-40B4-BE49-F238E27FC236}">
                    <a16:creationId xmlns:a16="http://schemas.microsoft.com/office/drawing/2014/main" id="{512AB9D5-B9F8-2745-A838-AF846D85B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7" y="68878"/>
                <a:ext cx="138303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2</a:t>
                </a:r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A69A0179-5E48-9091-4698-8F3A92E67836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3C1A31D5-0D09-BEFA-F207-4FF130D75E5D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9723E595-E8D3-A692-79B8-CC7309F4324B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2C64CDA-7A20-251B-8A64-1922169BEF42}"/>
                </a:ext>
              </a:extLst>
            </p:cNvPr>
            <p:cNvSpPr/>
            <p:nvPr/>
          </p:nvSpPr>
          <p:spPr>
            <a:xfrm>
              <a:off x="3095625" y="1504950"/>
              <a:ext cx="200025" cy="14287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</p:grpSp>
    </p:spTree>
    <p:extLst>
      <p:ext uri="{BB962C8B-B14F-4D97-AF65-F5344CB8AC3E}">
        <p14:creationId xmlns:p14="http://schemas.microsoft.com/office/powerpoint/2010/main" val="1365048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 y tamaño de la imagen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065252" y="1597637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57542"/>
              </p:ext>
            </p:extLst>
          </p:nvPr>
        </p:nvGraphicFramePr>
        <p:xfrm>
          <a:off x="6577871" y="2160281"/>
          <a:ext cx="5128026" cy="237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342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151192793"/>
                    </a:ext>
                  </a:extLst>
                </a:gridCol>
              </a:tblGrid>
              <a:tr h="56873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Tiempo de ejecución (segundos)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códigos de barras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89016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 </a:t>
                      </a:r>
                      <a:r>
                        <a:rPr lang="es-ES" sz="1400" b="0" i="0" spc="-20">
                          <a:effectLst/>
                        </a:rPr>
                        <a:t>de aciertos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(III): etapa 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328124" y="1602142"/>
            <a:ext cx="25284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Efectividad del algoritmo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341598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E4450D-DAEC-C7DB-5F30-1124AA71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0137"/>
              </p:ext>
            </p:extLst>
          </p:nvPr>
        </p:nvGraphicFramePr>
        <p:xfrm>
          <a:off x="7436386" y="2182217"/>
          <a:ext cx="3963688" cy="235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1844">
                  <a:extLst>
                    <a:ext uri="{9D8B030D-6E8A-4147-A177-3AD203B41FA5}">
                      <a16:colId xmlns:a16="http://schemas.microsoft.com/office/drawing/2014/main" val="1290632223"/>
                    </a:ext>
                  </a:extLst>
                </a:gridCol>
                <a:gridCol w="1981844">
                  <a:extLst>
                    <a:ext uri="{9D8B030D-6E8A-4147-A177-3AD203B41FA5}">
                      <a16:colId xmlns:a16="http://schemas.microsoft.com/office/drawing/2014/main" val="1211685473"/>
                    </a:ext>
                  </a:extLst>
                </a:gridCol>
              </a:tblGrid>
              <a:tr h="54669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Número de imagen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Tiempo de ejecución (segundos)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1526197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1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0.026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648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2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13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3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152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4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49204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2E258D5-5C01-A15A-5DED-A0DE02868162}"/>
              </a:ext>
            </a:extLst>
          </p:cNvPr>
          <p:cNvSpPr txBox="1"/>
          <p:nvPr/>
        </p:nvSpPr>
        <p:spPr>
          <a:xfrm>
            <a:off x="1876432" y="4709678"/>
            <a:ext cx="34318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imágenes muy nítidas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450C8AF-A8AA-4F44-3CE4-8E136A433BEF}"/>
              </a:ext>
            </a:extLst>
          </p:cNvPr>
          <p:cNvGrpSpPr/>
          <p:nvPr/>
        </p:nvGrpSpPr>
        <p:grpSpPr>
          <a:xfrm>
            <a:off x="270534" y="2182217"/>
            <a:ext cx="6637394" cy="2279250"/>
            <a:chOff x="270534" y="2182217"/>
            <a:chExt cx="6637394" cy="2279250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A47382DE-11A6-B4E2-0564-E656B1BF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534" y="2182217"/>
              <a:ext cx="3039180" cy="2279250"/>
            </a:xfrm>
            <a:prstGeom prst="rect">
              <a:avLst/>
            </a:prstGeom>
          </p:spPr>
        </p:pic>
        <p:pic>
          <p:nvPicPr>
            <p:cNvPr id="12" name="Imagen 11" descr="Texto&#10;&#10;Descripción generada automáticamente">
              <a:extLst>
                <a:ext uri="{FF2B5EF4-FFF2-40B4-BE49-F238E27FC236}">
                  <a16:creationId xmlns:a16="http://schemas.microsoft.com/office/drawing/2014/main" id="{CFB3B3B7-E74F-E491-5FBC-735DF19A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612" y="2788364"/>
              <a:ext cx="2051316" cy="1280085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1053BE-D156-1185-B66E-56527E2A854A}"/>
              </a:ext>
            </a:extLst>
          </p:cNvPr>
          <p:cNvSpPr/>
          <p:nvPr/>
        </p:nvSpPr>
        <p:spPr>
          <a:xfrm>
            <a:off x="3464644" y="3081154"/>
            <a:ext cx="1244255" cy="755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Barcode detector de OpenCV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752115F-339D-22D4-1756-EB39462B44FE}"/>
              </a:ext>
            </a:extLst>
          </p:cNvPr>
          <p:cNvCxnSpPr>
            <a:cxnSpLocks/>
          </p:cNvCxnSpPr>
          <p:nvPr/>
        </p:nvCxnSpPr>
        <p:spPr>
          <a:xfrm>
            <a:off x="3309714" y="3438304"/>
            <a:ext cx="15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35372D7-35BA-7FC2-C1CF-056875906954}"/>
              </a:ext>
            </a:extLst>
          </p:cNvPr>
          <p:cNvCxnSpPr>
            <a:cxnSpLocks/>
          </p:cNvCxnSpPr>
          <p:nvPr/>
        </p:nvCxnSpPr>
        <p:spPr>
          <a:xfrm>
            <a:off x="4708899" y="3429593"/>
            <a:ext cx="154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13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87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9AA841-25C3-E1CF-BFA5-0EB39BD34A15}"/>
              </a:ext>
            </a:extLst>
          </p:cNvPr>
          <p:cNvSpPr txBox="1"/>
          <p:nvPr/>
        </p:nvSpPr>
        <p:spPr>
          <a:xfrm>
            <a:off x="594910" y="2100798"/>
            <a:ext cx="1107195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se ha llegado a probar el algoritmo en el robot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Aunque el algoritmo puede ofrecer resultados muy buenos en entornos reales donde los problemas y complejidades que el algoritmo debe atajar son numerosos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E68E54-55C0-8788-C19C-648D1F6144F2}"/>
              </a:ext>
            </a:extLst>
          </p:cNvPr>
          <p:cNvSpPr txBox="1"/>
          <p:nvPr/>
        </p:nvSpPr>
        <p:spPr>
          <a:xfrm>
            <a:off x="594910" y="3864272"/>
            <a:ext cx="1107195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ha cumplido gracias al umbral del número de píxeles aplicado a las etiquetas en la etapa 3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Líneas futuras de trabajo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A2252B-3A78-3C2B-02FA-1FDD37CC6F77}"/>
              </a:ext>
            </a:extLst>
          </p:cNvPr>
          <p:cNvSpPr txBox="1">
            <a:spLocks/>
          </p:cNvSpPr>
          <p:nvPr/>
        </p:nvSpPr>
        <p:spPr>
          <a:xfrm>
            <a:off x="559200" y="947450"/>
            <a:ext cx="11073600" cy="14644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1º Probar el algoritmo implementado en el robot en un supermercado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Tendremos que averiguar: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Zoom a aplicar en las etapas 2 y 4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Ángulo de rotación al hacer el barrido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Distancia que avanza el robot paralelamente a la estantería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80AEA-2FBD-37E9-E158-7FDDDF480B45}"/>
              </a:ext>
            </a:extLst>
          </p:cNvPr>
          <p:cNvSpPr txBox="1">
            <a:spLocks/>
          </p:cNvSpPr>
          <p:nvPr/>
        </p:nvSpPr>
        <p:spPr>
          <a:xfrm>
            <a:off x="559200" y="2608612"/>
            <a:ext cx="11073600" cy="3684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2º Usar un lenguaje de programación que se ejecute más rápido como puede ser C++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8D846F-DDED-37CE-A979-D74702FF56CE}"/>
              </a:ext>
            </a:extLst>
          </p:cNvPr>
          <p:cNvSpPr txBox="1">
            <a:spLocks/>
          </p:cNvSpPr>
          <p:nvPr/>
        </p:nvSpPr>
        <p:spPr>
          <a:xfrm>
            <a:off x="559200" y="3157066"/>
            <a:ext cx="11073600" cy="11929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3º Hacer un algoritmo más eficiente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Reducir el número de variables usadas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más eficientes computacionalmente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dirty="0">
                <a:cs typeface="Arial" panose="020B0604020202020204" pitchFamily="34" charset="0"/>
              </a:rPr>
              <a:t>evitar comparar todos los elementos de un vector con todos los elementos de otro, realizar las mismas operaciones en menos líneas de código…</a:t>
            </a:r>
            <a:endParaRPr lang="es-ES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8328497-65C4-72DA-ECD1-C4C1BBB5AD92}"/>
              </a:ext>
            </a:extLst>
          </p:cNvPr>
          <p:cNvSpPr txBox="1">
            <a:spLocks/>
          </p:cNvSpPr>
          <p:nvPr/>
        </p:nvSpPr>
        <p:spPr>
          <a:xfrm>
            <a:off x="559200" y="4546774"/>
            <a:ext cx="11073600" cy="1473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4º Reducir la dependencia de la efectividad del algoritmo con la primera iteración y con las líneas identificadas con la transformada de Hough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Resolver problema cuando no se detecta ninguna banda correctamente en la primera iteración de la etapa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Parejas formadas dependen de las líneas identificadas por Hough que pueden encontrarse en zonas de productos dando como resultado bandas erróneas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542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39589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[1]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Tier1,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ffectLst/>
                <a:ea typeface="Calibri" panose="020F0502020204030204" pitchFamily="34" charset="0"/>
                <a:hlinkClick r:id="rId2"/>
              </a:rPr>
              <a:t>https://www.tier1.es/es/web/guest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[2]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Unsplash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ffectLst/>
                <a:ea typeface="Calibri" panose="020F0502020204030204" pitchFamily="34" charset="0"/>
                <a:hlinkClick r:id="rId3"/>
              </a:rPr>
              <a:t>https://unsplash.com/es/s/fotos/supermercado</a:t>
            </a:r>
            <a:endParaRPr lang="es-ES" sz="2400" spc="-2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dirty="0"/>
              <a:t>[3]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Wikipedia &lt;&lt;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TurtleBot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 2&gt;&gt;,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>
                <a:hlinkClick r:id="rId4"/>
              </a:rPr>
              <a:t>https://es.wikipedia.org/wiki/Archivo:TurtleBot_2.png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[4] P. T. Macías Roselló, «Robot móvil con ros para la lectura de códigos de barras mediante zoom óptico en un entorno comercial. Dirigido por Miguel Ángel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PRUEBAS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99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5345667" y="2031238"/>
            <a:ext cx="133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911285" y="2400570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88217" y="3974194"/>
            <a:ext cx="7999041" cy="2106121"/>
            <a:chOff x="1973995" y="3586352"/>
            <a:chExt cx="7999041" cy="210612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06280" y="5323141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  <p:pic>
        <p:nvPicPr>
          <p:cNvPr id="3" name="Imagen 2" descr="Imagen que contiene llenado, montón, interior, diferente&#10;&#10;Descripción generada automáticamente">
            <a:extLst>
              <a:ext uri="{FF2B5EF4-FFF2-40B4-BE49-F238E27FC236}">
                <a16:creationId xmlns:a16="http://schemas.microsoft.com/office/drawing/2014/main" id="{FDB863AB-AC83-C979-2E8D-49187FAB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25" y="1192728"/>
            <a:ext cx="3216369" cy="2412134"/>
          </a:xfrm>
          <a:prstGeom prst="rect">
            <a:avLst/>
          </a:prstGeom>
        </p:spPr>
      </p:pic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63056F4B-FA6F-7432-F4FA-3D4BA13C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383" y="1192728"/>
            <a:ext cx="3216369" cy="24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18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zoom de la cámara del móvil </a:t>
            </a:r>
          </a:p>
        </p:txBody>
      </p:sp>
      <p:pic>
        <p:nvPicPr>
          <p:cNvPr id="34" name="Imagen 33" descr="Texto, Carta&#10;&#10;Descripción generada automáticamente">
            <a:extLst>
              <a:ext uri="{FF2B5EF4-FFF2-40B4-BE49-F238E27FC236}">
                <a16:creationId xmlns:a16="http://schemas.microsoft.com/office/drawing/2014/main" id="{77DBFC60-8EF8-4C66-A3D5-2EDB9EAF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20" y="1683563"/>
            <a:ext cx="4560274" cy="34200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CA824BC-27D7-F748-33BC-08622AEE03BB}"/>
              </a:ext>
            </a:extLst>
          </p:cNvPr>
          <p:cNvGrpSpPr/>
          <p:nvPr/>
        </p:nvGrpSpPr>
        <p:grpSpPr>
          <a:xfrm>
            <a:off x="838006" y="1683563"/>
            <a:ext cx="4560270" cy="3789332"/>
            <a:chOff x="1653254" y="1231872"/>
            <a:chExt cx="4560270" cy="3789332"/>
          </a:xfrm>
        </p:grpSpPr>
        <p:pic>
          <p:nvPicPr>
            <p:cNvPr id="7" name="Imagen 6" descr="Texto, Carta&#10;&#10;Descripción generada automáticamente">
              <a:extLst>
                <a:ext uri="{FF2B5EF4-FFF2-40B4-BE49-F238E27FC236}">
                  <a16:creationId xmlns:a16="http://schemas.microsoft.com/office/drawing/2014/main" id="{63056F4B-FA6F-7432-F4FA-3D4BA13C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54" y="1231872"/>
              <a:ext cx="4560270" cy="34200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67D45B0-1707-37B5-097F-CD3B67872BE1}"/>
                </a:ext>
              </a:extLst>
            </p:cNvPr>
            <p:cNvSpPr txBox="1"/>
            <p:nvPr/>
          </p:nvSpPr>
          <p:spPr>
            <a:xfrm>
              <a:off x="2189051" y="4651872"/>
              <a:ext cx="348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Zoom digital de la cámara del móvil</a:t>
              </a:r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45888B6-8E56-7E79-0A9D-9E4B3840BDAC}"/>
              </a:ext>
            </a:extLst>
          </p:cNvPr>
          <p:cNvSpPr txBox="1"/>
          <p:nvPr/>
        </p:nvSpPr>
        <p:spPr>
          <a:xfrm>
            <a:off x="7718782" y="5103563"/>
            <a:ext cx="27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Emulación del zoom óptico</a:t>
            </a:r>
          </a:p>
        </p:txBody>
      </p:sp>
    </p:spTree>
    <p:extLst>
      <p:ext uri="{BB962C8B-B14F-4D97-AF65-F5344CB8AC3E}">
        <p14:creationId xmlns:p14="http://schemas.microsoft.com/office/powerpoint/2010/main" val="236008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(IV):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078366" y="1717183"/>
            <a:ext cx="10035267" cy="3857349"/>
            <a:chOff x="0" y="0"/>
            <a:chExt cx="6595433" cy="225147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6595433" cy="2251475"/>
              <a:chOff x="0" y="0"/>
              <a:chExt cx="6595433" cy="225147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24000"/>
                <a:ext cx="1401648" cy="727475"/>
                <a:chOff x="0" y="104775"/>
                <a:chExt cx="1401648" cy="727475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104775"/>
                  <a:ext cx="1393320" cy="409622"/>
                  <a:chOff x="0" y="104775"/>
                  <a:chExt cx="1393320" cy="409622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745" y="11434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19100"/>
                  <a:ext cx="1401648" cy="413150"/>
                  <a:chOff x="0" y="104775"/>
                  <a:chExt cx="1401648" cy="4131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73" y="11787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6595433" cy="1994347"/>
                <a:chOff x="0" y="0"/>
                <a:chExt cx="6595433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595433" cy="1994347"/>
                  <a:chOff x="0" y="0"/>
                  <a:chExt cx="6595433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25915" y="861060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958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8800" y="80666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2953</Words>
  <Application>Microsoft Office PowerPoint</Application>
  <PresentationFormat>Panorámica</PresentationFormat>
  <Paragraphs>707</Paragraphs>
  <Slides>65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Courier New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 y tamaño de la imagen</vt:lpstr>
      <vt:lpstr>Toma de las imágenes (II): zoom de la cámara del móvil </vt:lpstr>
      <vt:lpstr>Toma de las imágenes (III): zoom de la cámara del móvil </vt:lpstr>
      <vt:lpstr>Toma de las imágenes (IV): altura e inclinación del móvil</vt:lpstr>
      <vt:lpstr>Toma de las imágenes (V): bandas cerca de los límites de la imagen</vt:lpstr>
      <vt:lpstr>Suposiciones realizadas</vt:lpstr>
      <vt:lpstr>Etapas del algoritmo</vt:lpstr>
      <vt:lpstr>Objetivo de la etapa 1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 (I)</vt:lpstr>
      <vt:lpstr>Eliminación de bandas en zona de productos (II): ¿por qué eliminamos la banda de abajo?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 (I)</vt:lpstr>
      <vt:lpstr>Zoom hacia cada una de las bandas identificadas (II)</vt:lpstr>
      <vt:lpstr>Zoom hacia cada una de las bandas identificadas (III)</vt:lpstr>
      <vt:lpstr>Zoom hacia cada una de las bandas identificadas (IV)</vt:lpstr>
      <vt:lpstr>Zoom hacia cada una de las bandas identificadas (V)</vt:lpstr>
      <vt:lpstr>Objetivo de la etapa 3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Modificación del vector de la fase de aprendizaje (I)</vt:lpstr>
      <vt:lpstr>Modificación del vector de la fase de aprendizaje (II)</vt:lpstr>
      <vt:lpstr>Zoom hacia los posibles códigos de barras</vt:lpstr>
      <vt:lpstr>Algoritmo de decodificación (I)</vt:lpstr>
      <vt:lpstr>Algoritmo de decodificación (II): asignación de las coordenadas (x, y ,z) del producto en el mapa previamente calculado </vt:lpstr>
      <vt:lpstr>Resultados obtenidos (I): etapa 1</vt:lpstr>
      <vt:lpstr>Resultados obtenidos (II): etapa 3</vt:lpstr>
      <vt:lpstr>Resultados obtenidos (III): etapa 5</vt:lpstr>
      <vt:lpstr>Conclusiones</vt:lpstr>
      <vt:lpstr>Líneas futuras de trabajo</vt:lpstr>
      <vt:lpstr>Bibliografía</vt:lpstr>
      <vt:lpstr>HACER PRUEBAS DE DEMOSTRACIÓN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57</cp:revision>
  <dcterms:created xsi:type="dcterms:W3CDTF">2023-06-20T10:44:21Z</dcterms:created>
  <dcterms:modified xsi:type="dcterms:W3CDTF">2023-07-03T12:57:35Z</dcterms:modified>
</cp:coreProperties>
</file>